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n>
                  <a:solidFill>
                    <a:srgbClr val="FF0000"/>
                  </a:solidFill>
                </a:ln>
              </a:rPr>
              <a:t>Детская агрессия</a:t>
            </a:r>
            <a:endParaRPr lang="ru-RU" sz="5400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 descr="http://referatdoki.ru/wp-content/uploads/media/%D0%A0%D0%BE%D0%B4%D0%B8%D1%82%D0%B5%D0%BB%D1%8C%D1%81%D0%BA%D0%BE%D0%B5-%D1%81%D0%BE%D0%B1%D1%80%D0%B0%D0%BD%D0%B8%D0%B5-%D0%BD%D0%B0-%D1%82%D0%B5%D0%BC%D1%83-%D0%94%D0%B5%D1%82%D1%81%D0%BA%D0%B0%D1%8F-%D0%B0%D0%B3%D1%80%D0%B5%D1%81%D1%81%D0%B8%D0%B2%D0%BD%D0%BE%D1%81%D1%82%D1%8C/image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071942"/>
            <a:ext cx="2510372" cy="2571768"/>
          </a:xfrm>
          <a:prstGeom prst="rect">
            <a:avLst/>
          </a:prstGeom>
          <a:noFill/>
        </p:spPr>
      </p:pic>
      <p:pic>
        <p:nvPicPr>
          <p:cNvPr id="8200" name="Picture 8" descr="http://www.uchportal.ru/_pu/21/7792799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429132"/>
            <a:ext cx="1895475" cy="1895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mishred.ru/uploads/posts/2012-04/1334811077_kd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642918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algn="ctr">
              <a:buNone/>
            </a:pPr>
            <a:r>
              <a:rPr lang="ru-RU" sz="4000" dirty="0" smtClean="0"/>
              <a:t>Человек обладает способностью любить и может найти применение своей способности любить, но способен он и ненавидеть, проявляя агрессию и жестокость. Этим средством он руководствуется как бегством от собственной душевной боли...</a:t>
            </a:r>
          </a:p>
          <a:p>
            <a:pPr algn="r">
              <a:buNone/>
            </a:pPr>
            <a:r>
              <a:rPr lang="ru-RU" i="1" dirty="0" smtClean="0"/>
              <a:t>Эрик </a:t>
            </a:r>
            <a:r>
              <a:rPr lang="ru-RU" i="1" dirty="0" err="1" smtClean="0"/>
              <a:t>Фромм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rgbClr val="FF0000"/>
                  </a:solidFill>
                </a:ln>
              </a:rPr>
              <a:t>Что такое агрессия? </a:t>
            </a:r>
            <a:endParaRPr lang="ru-RU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Агрессия – это поведение, которое причиняет вред предмету или предметам, человеку или группе людей.</a:t>
            </a:r>
          </a:p>
          <a:p>
            <a:pPr>
              <a:buNone/>
            </a:pPr>
            <a:r>
              <a:rPr lang="ru-RU" dirty="0" smtClean="0"/>
              <a:t>    Агрессия может проявляться физически (ударили) и вербально (нарушение прав другого человека без физического вмешательства)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rgbClr val="FF0000"/>
                  </a:solidFill>
                </a:ln>
              </a:rPr>
              <a:t>Виды агрессии</a:t>
            </a:r>
            <a:endParaRPr lang="ru-RU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u="sng" dirty="0" smtClean="0"/>
              <a:t>Инструментальная </a:t>
            </a:r>
            <a:r>
              <a:rPr lang="ru-RU" dirty="0" smtClean="0"/>
              <a:t>агрессия проявляется человеком для достижения определенной цели. Она очень часто выражается у младших детей (я хочу забрать игрушку, предмет и т. д.). </a:t>
            </a:r>
          </a:p>
          <a:p>
            <a:r>
              <a:rPr lang="ru-RU" dirty="0" smtClean="0"/>
              <a:t>У старших, то есть у наших с вами детей, больше проявляется </a:t>
            </a:r>
            <a:r>
              <a:rPr lang="ru-RU" u="sng" dirty="0" smtClean="0"/>
              <a:t>враждебная</a:t>
            </a:r>
            <a:r>
              <a:rPr lang="ru-RU" dirty="0" smtClean="0"/>
              <a:t> агрессия, направленная на то, чтобы причинить человеку боль.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Причины детской агрессии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b="1" u="sng" dirty="0" smtClean="0"/>
              <a:t>Очень часто причиной детской агрессии является семейная ситуация.</a:t>
            </a:r>
          </a:p>
          <a:p>
            <a:r>
              <a:rPr lang="ru-RU" dirty="0" smtClean="0"/>
              <a:t>Агрессивное поведение членов семьи в обыденных жизненных ситуациях: крики, ругань, хамство, унижение друг друга, взаимные упреки и оскорбления. Психологи считают, что ребенок проявляет агрессивность в обыденной жизни в несколько раз чаще там, где агрессию взрослых он видел ежедневно и она стала нормой его жизни.</a:t>
            </a:r>
          </a:p>
          <a:p>
            <a:r>
              <a:rPr lang="ru-RU" dirty="0" smtClean="0"/>
              <a:t>Непоследовательность родителей в обучении детей правилам и нормам поведения. Эта методика воспитания детей отвратительна тем, что у детей не формируется нравственный стержень поведения: сегодня родителям удобно говорить одно, и они навязывают эту линию поведения детям, завтра им удобно говорить другое – и это другое вновь навязывается детям. Это приводит к растерянности, озлоблению, агрессии против родителей и других людей.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Критерии агрессивности подростка.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 Подросток</a:t>
            </a:r>
            <a:r>
              <a:rPr lang="ru-RU" dirty="0" smtClean="0"/>
              <a:t>:</a:t>
            </a:r>
          </a:p>
          <a:p>
            <a:r>
              <a:rPr lang="ru-RU" dirty="0" smtClean="0"/>
              <a:t>Часто теряет контроль над собой.</a:t>
            </a:r>
          </a:p>
          <a:p>
            <a:r>
              <a:rPr lang="ru-RU" dirty="0" smtClean="0"/>
              <a:t>Часто спорит, ругается со взрослыми.</a:t>
            </a:r>
          </a:p>
          <a:p>
            <a:r>
              <a:rPr lang="ru-RU" dirty="0" smtClean="0"/>
              <a:t>Часто отказывается выполнять правила.</a:t>
            </a:r>
          </a:p>
          <a:p>
            <a:r>
              <a:rPr lang="ru-RU" dirty="0" smtClean="0"/>
              <a:t>Часто специально раздражает людей.</a:t>
            </a:r>
          </a:p>
          <a:p>
            <a:r>
              <a:rPr lang="ru-RU" dirty="0" smtClean="0"/>
              <a:t>Часто винит других в своих ошибках.</a:t>
            </a:r>
          </a:p>
          <a:p>
            <a:r>
              <a:rPr lang="ru-RU" dirty="0" smtClean="0"/>
              <a:t>Часто сердится и отказывается сделать что-либо.</a:t>
            </a:r>
          </a:p>
          <a:p>
            <a:r>
              <a:rPr lang="ru-RU" dirty="0" smtClean="0"/>
              <a:t>Часто завистлив, мстителен.</a:t>
            </a:r>
          </a:p>
          <a:p>
            <a:r>
              <a:rPr lang="ru-RU" dirty="0" smtClean="0"/>
              <a:t>Чувствителен, очень быстро реагирует на различные действия окружающих (сверстников и взрослых), которые нередко раздражают его.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Признаки, которые влияют на формирование агрессивности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u="sng" dirty="0" smtClean="0"/>
              <a:t>      Это расположение и неприятие</a:t>
            </a:r>
          </a:p>
          <a:p>
            <a:r>
              <a:rPr lang="ru-RU" u="sng" dirty="0" smtClean="0"/>
              <a:t>Расположение. </a:t>
            </a:r>
            <a:r>
              <a:rPr lang="ru-RU" dirty="0" smtClean="0"/>
              <a:t>Семья помогает ребенку: а) преодолеть трудности; б) использует в своем арсенале умение слушать ребенка; в) включает в общение тепло, доброе слово, ласковый взгляд.</a:t>
            </a:r>
          </a:p>
          <a:p>
            <a:r>
              <a:rPr lang="ru-RU" u="sng" dirty="0" smtClean="0"/>
              <a:t>Неприятие</a:t>
            </a:r>
            <a:r>
              <a:rPr lang="ru-RU" dirty="0" smtClean="0"/>
              <a:t>, наоборот, стимулирует детскую агрессивность. Оно характеризуется безразличием, устранением от общения, нетерпимостью и властностью, враждебностью к факту существования ребенка. Неприятие ребенка приводит к проявлению такого заболевания, как детский </a:t>
            </a:r>
            <a:r>
              <a:rPr lang="ru-RU" dirty="0" err="1" smtClean="0"/>
              <a:t>госпитализм</a:t>
            </a:r>
            <a:r>
              <a:rPr lang="ru-RU" dirty="0" smtClean="0"/>
              <a:t>. Что это такое? Одиночество, отсутствие желания общаться с родными людьми, отсутствие в семье традиций, обычаев, законов.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Поощрение и наказание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Огромное значение в воспитании детей имеет </a:t>
            </a:r>
            <a:r>
              <a:rPr lang="ru-RU" b="1" dirty="0" smtClean="0"/>
              <a:t>поощрение</a:t>
            </a:r>
            <a:r>
              <a:rPr lang="ru-RU" dirty="0" smtClean="0"/>
              <a:t>: словом, взглядом, жестом, действием. </a:t>
            </a:r>
          </a:p>
          <a:p>
            <a:r>
              <a:rPr lang="ru-RU" dirty="0" smtClean="0"/>
              <a:t>Очень значимо для человека и </a:t>
            </a:r>
            <a:r>
              <a:rPr lang="ru-RU" b="1" dirty="0" smtClean="0"/>
              <a:t>наказание</a:t>
            </a:r>
            <a:r>
              <a:rPr lang="ru-RU" dirty="0" smtClean="0"/>
              <a:t>, если:</a:t>
            </a:r>
          </a:p>
          <a:p>
            <a:pPr>
              <a:buNone/>
            </a:pPr>
            <a:r>
              <a:rPr lang="ru-RU" dirty="0" smtClean="0"/>
              <a:t>а) оно следует немедленно за поступком;</a:t>
            </a:r>
          </a:p>
          <a:p>
            <a:pPr>
              <a:buNone/>
            </a:pPr>
            <a:r>
              <a:rPr lang="ru-RU" dirty="0" smtClean="0"/>
              <a:t>б) объяснено ребенку;</a:t>
            </a:r>
          </a:p>
          <a:p>
            <a:pPr>
              <a:buNone/>
            </a:pPr>
            <a:r>
              <a:rPr lang="ru-RU" dirty="0" smtClean="0"/>
              <a:t>в) оно суровое, но не жестокое;</a:t>
            </a:r>
          </a:p>
          <a:p>
            <a:pPr>
              <a:buNone/>
            </a:pPr>
            <a:r>
              <a:rPr lang="ru-RU" dirty="0" smtClean="0"/>
              <a:t>г) оно оценивает действия ребёнка, а не его человеческие качества. Наказывая ребенка, отец и мать проявляют терпение, спокойствие и выдержку.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«Золотые» правила воспитания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1600" dirty="0" smtClean="0"/>
              <a:t>Учитесь слушать и слышать своего ребенка.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/>
              <a:t>Не запрещайте детям выражать отрицательные эмоции в приемлемой форме.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/>
              <a:t>Умейте принять и любить его таким, каков он есть.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/>
              <a:t>Повиновение, послушание и исполнительность будут там, где они предъявляются разумно.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/>
              <a:t>Помните, что запрет и повышение голоса – самые неэффективные способы преодоления агрессивности. Лишь поняв причины агрессивного поведения и сняв их, вы можете надеяться, что агрессивность вашего ребенка будет снята.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/>
              <a:t>Попробуйте отвлечь ребенка во время вспышки гнева, предложите ему заняться чем-то интересным. Возможно, ваш неожиданный шаг отвлечет ребенка, и центр внимания сместиться с объекта агрессии на новый предмет.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/>
              <a:t>Дайте ребенку возможность выплеснуть свою агрессию, сместите ее на другие объекты. Разрешите ему поколотить подушку или разорвать «портрет» его врагов, и вы увидите, что в реальной жизни агрессивность в данный момент снизилась.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/>
              <a:t>Показывайте личный пример эффективного поведения. Не допускайте при детях вспышек гнева или нелестных высказываний о своих друзьях и коллегах, строя планы «мести».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/>
              <a:t>Пусть ваш ребенок в каждый момент времени чувствует, что вы любите, цените его и принимаете его. Не стесняйтесь лишний раз его приласкать или пожалеть. Пусть он видит, что он нужен и важен для вас.</a:t>
            </a:r>
            <a:endParaRPr 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735</Words>
  <PresentationFormat>Экран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Детская агрессия</vt:lpstr>
      <vt:lpstr>Слайд 2</vt:lpstr>
      <vt:lpstr>Что такое агрессия? </vt:lpstr>
      <vt:lpstr>Виды агрессии</vt:lpstr>
      <vt:lpstr>Причины детской агрессии</vt:lpstr>
      <vt:lpstr>Критерии агрессивности подростка. </vt:lpstr>
      <vt:lpstr>Признаки, которые влияют на формирование агрессивности</vt:lpstr>
      <vt:lpstr>Поощрение и наказание </vt:lpstr>
      <vt:lpstr>«Золотые» правила воспитания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Детская агрессия</dc:title>
  <cp:lastModifiedBy>user</cp:lastModifiedBy>
  <cp:revision>17</cp:revision>
  <dcterms:modified xsi:type="dcterms:W3CDTF">2016-03-14T09:10:59Z</dcterms:modified>
</cp:coreProperties>
</file>