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59" r:id="rId6"/>
    <p:sldId id="260" r:id="rId7"/>
    <p:sldId id="264" r:id="rId8"/>
    <p:sldId id="258" r:id="rId9"/>
    <p:sldId id="265" r:id="rId10"/>
    <p:sldId id="267" r:id="rId11"/>
    <p:sldId id="274" r:id="rId12"/>
    <p:sldId id="271" r:id="rId13"/>
    <p:sldId id="269" r:id="rId14"/>
    <p:sldId id="275" r:id="rId15"/>
    <p:sldId id="270" r:id="rId16"/>
    <p:sldId id="276" r:id="rId17"/>
    <p:sldId id="27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B%D0%B8%D1%87%D0%BD%D0%BE%D1%81%D1%82%D1%8C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ru.wikipedia.org/wiki/%D0%94%D0%B5%D1%8F%D1%82%D0%B5%D0%BB%D1%8C%D0%BD%D0%BE%D1%81%D1%82%D1%8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2%D0%B5%D1%85%D0%BD%D0%B8%D0%BA%D0%B0" TargetMode="External"/><Relationship Id="rId13" Type="http://schemas.openxmlformats.org/officeDocument/2006/relationships/hyperlink" Target="https://ru.wikipedia.org/wiki/%D0%9A%D1%83%D0%BB%D1%8C%D1%82%D1%83%D1%80%D0%B0" TargetMode="External"/><Relationship Id="rId3" Type="http://schemas.openxmlformats.org/officeDocument/2006/relationships/hyperlink" Target="https://ru.wikipedia.org/wiki/%D0%9B%D0%B0%D1%82%D0%B8%D0%BD%D1%81%D0%BA%D0%B8%D0%B9_%D1%8F%D0%B7%D1%8B%D0%BA" TargetMode="External"/><Relationship Id="rId7" Type="http://schemas.openxmlformats.org/officeDocument/2006/relationships/hyperlink" Target="https://ru.wikipedia.org/wiki/%D0%A4%D0%B8%D0%BB%D0%BE%D1%81%D0%BE%D1%84%D0%B8%D1%8F" TargetMode="External"/><Relationship Id="rId12" Type="http://schemas.openxmlformats.org/officeDocument/2006/relationships/hyperlink" Target="https://ru.wikipedia.org/wiki/%D0%9F%D1%80%D0%BE%D0%B8%D0%B7%D0%B2%D0%B5%D0%B4%D0%B5%D0%BD%D0%B8%D0%B5_%D0%B8%D1%81%D0%BA%D1%83%D1%81%D1%81%D1%82%D0%B2%D0%B0" TargetMode="External"/><Relationship Id="rId17" Type="http://schemas.openxmlformats.org/officeDocument/2006/relationships/hyperlink" Target="https://ru.wikipedia.org/wiki/%D0%9B%D0%BE%D0%BC%D0%B1%D1%80%D0%BE%D0%B7%D0%BE,_%D0%A7%D0%B5%D0%B7%D0%B0%D1%80%D0%B5" TargetMode="External"/><Relationship Id="rId2" Type="http://schemas.openxmlformats.org/officeDocument/2006/relationships/image" Target="../media/image1.jpeg"/><Relationship Id="rId16" Type="http://schemas.openxmlformats.org/officeDocument/2006/relationships/hyperlink" Target="https://ru.wikipedia.org/wiki/%D0%A2%D0%B0%D0%BB%D0%B0%D0%BD%D1%82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u.wikipedia.org/wiki/%D0%9E%D1%82%D0%BA%D1%80%D1%8B%D1%82%D0%B8%D0%B5" TargetMode="External"/><Relationship Id="rId11" Type="http://schemas.openxmlformats.org/officeDocument/2006/relationships/hyperlink" Target="https://ru.wikipedia.org/wiki/%D0%9E%D0%B1%D1%89%D0%B5%D1%81%D1%82%D0%B2%D0%BE" TargetMode="External"/><Relationship Id="rId5" Type="http://schemas.openxmlformats.org/officeDocument/2006/relationships/hyperlink" Target="https://ru.wikipedia.org/wiki/%D0%9D%D0%B0%D1%83%D0%BA%D0%B0" TargetMode="External"/><Relationship Id="rId15" Type="http://schemas.openxmlformats.org/officeDocument/2006/relationships/hyperlink" Target="https://ru.wikipedia.org/wiki/%D0%9A%D0%B0%D0%BD%D1%82,_%D0%98%D0%BC%D0%BC%D0%B0%D0%BD%D1%83%D0%B8%D0%BB" TargetMode="External"/><Relationship Id="rId10" Type="http://schemas.openxmlformats.org/officeDocument/2006/relationships/hyperlink" Target="https://ru.wikipedia.org/wiki/%D0%98%D0%B7%D0%BE%D0%B1%D1%80%D0%B5%D1%82%D0%B5%D0%BD%D0%B8%D0%B5_(%D0%B7%D0%BD%D0%B0%D1%87%D0%B5%D0%BD%D0%B8%D1%8F)" TargetMode="External"/><Relationship Id="rId4" Type="http://schemas.openxmlformats.org/officeDocument/2006/relationships/hyperlink" Target="https://ru.wikipedia.org/wiki/%D0%9B%D0%B8%D1%87%D0%BD%D0%BE%D1%81%D1%82%D1%8C" TargetMode="External"/><Relationship Id="rId9" Type="http://schemas.openxmlformats.org/officeDocument/2006/relationships/hyperlink" Target="https://ru.wikipedia.org/wiki/%D0%A2%D0%B5%D1%85%D0%BD%D0%BE%D0%BB%D0%BE%D0%B3%D0%B8%D1%8F" TargetMode="External"/><Relationship Id="rId14" Type="http://schemas.openxmlformats.org/officeDocument/2006/relationships/hyperlink" Target="https://ru.wikipedia.org/w/index.php?title=%D0%97%D0%BE%D0%BD%D0%B0_%D0%B1%D0%BB%D0%B8%D0%B6%D0%B0%D0%B9%D1%88%D0%B5%D0%B3%D0%BE_%D1%80%D0%B0%D0%B7%D0%B2%D0%B8%D1%82%D0%B8%D1%8F&amp;action=edit&amp;redlink=1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1432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Одаренные дети. Психологические особенности одаренных детей. Проблемы одаренных  детей. Взаимодействия педагога с одаренными детьми.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5643578"/>
            <a:ext cx="6357982" cy="1214422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Районное методическое объединение учителей предметников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2015 </a:t>
            </a:r>
            <a:r>
              <a:rPr lang="ru-RU" b="1" dirty="0" smtClean="0">
                <a:solidFill>
                  <a:srgbClr val="0070C0"/>
                </a:solidFill>
              </a:rPr>
              <a:t>год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педагог-психолог </a:t>
            </a:r>
            <a:r>
              <a:rPr lang="ru-RU" b="1" dirty="0" err="1" smtClean="0">
                <a:solidFill>
                  <a:srgbClr val="0070C0"/>
                </a:solidFill>
              </a:rPr>
              <a:t>Гасинец</a:t>
            </a:r>
            <a:r>
              <a:rPr lang="ru-RU" b="1" dirty="0" smtClean="0">
                <a:solidFill>
                  <a:srgbClr val="0070C0"/>
                </a:solidFill>
              </a:rPr>
              <a:t> О.В. 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" name="Picture 5" descr="http://pmss-louhi.dev.mediaweb.ru/img/hdr_b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143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Picture 5" descr="http://pmss-louhi.dev.mediaweb.ru/img/hdr_b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14311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5984" y="285728"/>
            <a:ext cx="45720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Виды одарённости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2143116"/>
            <a:ext cx="792961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000" dirty="0" smtClean="0"/>
              <a:t>Общая интеллектуальная  и академическая одаренность ;</a:t>
            </a:r>
          </a:p>
          <a:p>
            <a:pPr>
              <a:buFont typeface="Wingdings" pitchFamily="2" charset="2"/>
              <a:buChar char="ü"/>
            </a:pPr>
            <a:r>
              <a:rPr lang="ru-RU" sz="4000" dirty="0" smtClean="0"/>
              <a:t>Художественная  одаренность;</a:t>
            </a:r>
          </a:p>
          <a:p>
            <a:pPr>
              <a:buFont typeface="Wingdings" pitchFamily="2" charset="2"/>
              <a:buChar char="ü"/>
            </a:pPr>
            <a:r>
              <a:rPr lang="ru-RU" sz="4000" dirty="0" smtClean="0"/>
              <a:t>Творческая одаренность;</a:t>
            </a:r>
          </a:p>
          <a:p>
            <a:pPr>
              <a:buFont typeface="Wingdings" pitchFamily="2" charset="2"/>
              <a:buChar char="ü"/>
            </a:pPr>
            <a:r>
              <a:rPr lang="ru-RU" sz="4000" dirty="0" smtClean="0"/>
              <a:t>Социальная одаренность.</a:t>
            </a:r>
          </a:p>
          <a:p>
            <a:endParaRPr lang="ru-RU" sz="2000" dirty="0" smtClean="0"/>
          </a:p>
          <a:p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Picture 5" descr="http://pmss-louhi.dev.mediaweb.ru/img/hdr_b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14311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728" y="214290"/>
            <a:ext cx="61436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Психологические особенности детей, демонстрирующих одаренность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928802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Способны заниматься несколькими делами сразу;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 раннем возрасте они способны прослеживать причинно-следственные связи, делать правильные выводы;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Часто «перескакивают» через последовательные этапы своего развития;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У них отличная память, которая базируется на ранней речи и абстрактном мышлении;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Рано начинают классифицировать поступающую к ним информацию и собственный опыт;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Большой словарный запас, они с удовольствием читают словари и энциклопедии;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 удовольствием воспринимают сложные и долгосрочные задания и терпеть не могут, когда им навязывают готовый ответ;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Способны длительное время концентрировать свое внимание на одном деле, он буквально погружается в свое занятие, если оно ему интересно;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Сильно развитое чувство справедливости;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Постоянно пытаются решать проблемы, которые им пока еще не по возрасту;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Ранняя одаренность: часто выбирает своим занятием чтение .интерес к написанию имен, букв и слов, интерес к вычислениям, измерениям, взвешиванию или упорядочению предметов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Picture 5" descr="http://pmss-louhi.dev.mediaweb.ru/img/hdr_b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14311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5984" y="500042"/>
            <a:ext cx="46812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Проблемы одарённых детей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643050"/>
            <a:ext cx="8286808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/>
              <a:t>Целый ряд психологических исследований и специальные наблюдения показывают, что одаренные дети в целом гораздо более благополучны, чем другие дети: не испытывают проблем в обучении, лучше общаются со сверстниками, быстрее адаптируются к новой обстановке. Их укоренившиеся интересы и склонности, развитые уже с детства, служат хорошей основой для успешного личностного и профессионального самоопределения. Правда, и у этих детей могут возникать проблемы в том случае, если не учитываются их повышенные возможности: обучение становится слишком легким или же нет условий для развития их творческих потенций.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/>
              <a:t>           </a:t>
            </a:r>
            <a:r>
              <a:rPr lang="ru-RU" b="1" dirty="0" smtClean="0"/>
              <a:t>Наиболее часто встречаются проблемы: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dirty="0" smtClean="0"/>
              <a:t>Неприязнь к школе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dirty="0" smtClean="0"/>
              <a:t>Игровые интересы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dirty="0" smtClean="0"/>
              <a:t>Погружение в философские проблемы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dirty="0" smtClean="0"/>
              <a:t>Несоответствие между физическим, интеллектуальным и социальным развитием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b="1" dirty="0" smtClean="0"/>
              <a:t>Причины уязвимости одаренных детей: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dirty="0" smtClean="0"/>
              <a:t>Стремление к совершенству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dirty="0" smtClean="0"/>
              <a:t>Ощущение неуязвимости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dirty="0" smtClean="0"/>
              <a:t>Нереалистические цели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dirty="0" smtClean="0"/>
              <a:t>Сверхчувствительность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dirty="0" smtClean="0"/>
              <a:t>Потребность во внимании взрослых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dirty="0" smtClean="0"/>
              <a:t>Нетерпимость.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Picture 5" descr="http://pmss-louhi.dev.mediaweb.ru/img/hdr_b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14311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42976" y="214290"/>
            <a:ext cx="64294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Взаимодействие педагога с одарённым учеником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056686"/>
            <a:ext cx="828680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Личность учителя является ведущим фактором любого обучения.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Учителя, работающие с одаренными, </a:t>
            </a:r>
            <a:r>
              <a:rPr lang="ru-RU" u="sng" dirty="0" smtClean="0"/>
              <a:t>меньше говорят, меньше дают информации, устраивают демонстрации и реже решают задачи за учащихся.</a:t>
            </a:r>
            <a:r>
              <a:rPr lang="ru-RU" dirty="0" smtClean="0"/>
              <a:t> Вместо того чтобы самим отвечать на вопросы, они предоставляют это учащимся. </a:t>
            </a:r>
            <a:r>
              <a:rPr lang="ru-RU" u="sng" dirty="0" smtClean="0"/>
              <a:t>Они больше спрашивают и меньше объясняют(</a:t>
            </a:r>
            <a:r>
              <a:rPr lang="ru-RU" dirty="0" smtClean="0"/>
              <a:t>самостоятельная работа, задания открытого типа, развитие необходимых познавательных умений)</a:t>
            </a:r>
            <a:endParaRPr lang="ru-RU" u="sng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Большинство учителей старается прореагировать в речевой или иной форме на каждый ответ в классе, а учителя одаренных ведут себя больше как психотерапевты: они </a:t>
            </a:r>
            <a:r>
              <a:rPr lang="ru-RU" u="sng" dirty="0" smtClean="0"/>
              <a:t>избегают реагирования  на каждое высказывание.</a:t>
            </a:r>
            <a:r>
              <a:rPr lang="ru-RU" dirty="0" smtClean="0"/>
              <a:t> Они </a:t>
            </a:r>
            <a:r>
              <a:rPr lang="ru-RU" u="sng" dirty="0" smtClean="0"/>
              <a:t>внимательно и с интересом выслушивают ответы</a:t>
            </a:r>
            <a:r>
              <a:rPr lang="ru-RU" dirty="0" smtClean="0"/>
              <a:t>, но не оценивают, находя способы показать, что они их принимают. Такое поведение приводит  к тому, что учащиеся больше взаимодействуют друг с другом и меньше зависят от учителя.</a:t>
            </a:r>
          </a:p>
          <a:p>
            <a:pPr>
              <a:buFont typeface="Wingdings" pitchFamily="2" charset="2"/>
              <a:buChar char="ü"/>
            </a:pPr>
            <a:r>
              <a:rPr lang="ru-RU" u="sng" dirty="0" smtClean="0"/>
              <a:t>Развитие способности подмечать, рассуждать и объяснять и др.</a:t>
            </a: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самостоятельная работа, задания открытого типа, развитие необходимых познавательных умений;</a:t>
            </a:r>
            <a:r>
              <a:rPr lang="ru-RU" u="sng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ru-RU" u="sng" dirty="0" smtClean="0"/>
              <a:t>Развитие способности подмечать, рассуждать и объяснять;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5" descr="http://pmss-louhi.dev.mediaweb.ru/img/hdr_b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143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Picture 5" descr="http://pmss-louhi.dev.mediaweb.ru/img/hdr_b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14311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071670" y="214290"/>
            <a:ext cx="56132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Методы диагностики одарённости</a:t>
            </a:r>
            <a:endParaRPr lang="ru-RU" sz="2800" b="1" dirty="0"/>
          </a:p>
        </p:txBody>
      </p:sp>
      <p:grpSp>
        <p:nvGrpSpPr>
          <p:cNvPr id="6" name="Diagram group"/>
          <p:cNvGrpSpPr/>
          <p:nvPr/>
        </p:nvGrpSpPr>
        <p:grpSpPr>
          <a:xfrm>
            <a:off x="500034" y="2214554"/>
            <a:ext cx="4002285" cy="4002285"/>
            <a:chOff x="702" y="261838"/>
            <a:chExt cx="4002285" cy="4002285"/>
          </a:xfrm>
          <a:scene3d>
            <a:camera prst="isometricOffAxis2Left" zoom="95000"/>
            <a:lightRig rig="flat" dir="t"/>
          </a:scene3d>
        </p:grpSpPr>
        <p:grpSp>
          <p:nvGrpSpPr>
            <p:cNvPr id="7" name="Группа 6"/>
            <p:cNvGrpSpPr/>
            <p:nvPr/>
          </p:nvGrpSpPr>
          <p:grpSpPr>
            <a:xfrm>
              <a:off x="702" y="261838"/>
              <a:ext cx="4002285" cy="4002285"/>
              <a:chOff x="702" y="261838"/>
              <a:chExt cx="4002285" cy="4002285"/>
            </a:xfrm>
          </p:grpSpPr>
          <p:sp>
            <p:nvSpPr>
              <p:cNvPr id="8" name="Стрелка вниз 7"/>
              <p:cNvSpPr/>
              <p:nvPr/>
            </p:nvSpPr>
            <p:spPr>
              <a:xfrm rot="16200000">
                <a:off x="702" y="261838"/>
                <a:ext cx="4002285" cy="4002285"/>
              </a:xfrm>
              <a:prstGeom prst="downArrow">
                <a:avLst>
                  <a:gd name="adj1" fmla="val 50000"/>
                  <a:gd name="adj2" fmla="val 35000"/>
                </a:avLst>
              </a:prstGeom>
              <a:sp3d extrusionH="381000" contourW="38100" prstMaterial="matte">
                <a:contourClr>
                  <a:schemeClr val="lt1"/>
                </a:contourClr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" name="Стрелка вниз 4"/>
              <p:cNvSpPr/>
              <p:nvPr/>
            </p:nvSpPr>
            <p:spPr>
              <a:xfrm rot="21600000">
                <a:off x="702" y="1262409"/>
                <a:ext cx="3301885" cy="2001143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77800" tIns="177800" rIns="177800" bIns="177800" numCol="1" spcCol="1270" anchor="ctr" anchorCtr="0">
                <a:noAutofit/>
              </a:bodyPr>
              <a:lstStyle/>
              <a:p>
                <a:pPr lvl="0"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500" kern="1200" dirty="0" smtClean="0">
                    <a:solidFill>
                      <a:srgbClr val="FF0000"/>
                    </a:solidFill>
                  </a:rPr>
                  <a:t>Тестовые методы</a:t>
                </a:r>
                <a:endParaRPr lang="ru-RU" sz="2500" kern="1200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10" name="Diagram group"/>
          <p:cNvGrpSpPr/>
          <p:nvPr/>
        </p:nvGrpSpPr>
        <p:grpSpPr>
          <a:xfrm>
            <a:off x="4572000" y="2571744"/>
            <a:ext cx="4002285" cy="4002285"/>
            <a:chOff x="4186248" y="257150"/>
            <a:chExt cx="4002285" cy="4002285"/>
          </a:xfrm>
          <a:scene3d>
            <a:camera prst="isometricOffAxis2Left" zoom="95000"/>
            <a:lightRig rig="flat" dir="t"/>
          </a:scene3d>
        </p:grpSpPr>
        <p:grpSp>
          <p:nvGrpSpPr>
            <p:cNvPr id="11" name="Группа 10"/>
            <p:cNvGrpSpPr/>
            <p:nvPr/>
          </p:nvGrpSpPr>
          <p:grpSpPr>
            <a:xfrm>
              <a:off x="4186248" y="257150"/>
              <a:ext cx="4002285" cy="4002285"/>
              <a:chOff x="4186248" y="257150"/>
              <a:chExt cx="4002285" cy="4002285"/>
            </a:xfrm>
          </p:grpSpPr>
          <p:sp>
            <p:nvSpPr>
              <p:cNvPr id="12" name="Стрелка вниз 11"/>
              <p:cNvSpPr/>
              <p:nvPr/>
            </p:nvSpPr>
            <p:spPr>
              <a:xfrm rot="5400000">
                <a:off x="4186248" y="257150"/>
                <a:ext cx="4002285" cy="4002285"/>
              </a:xfrm>
              <a:prstGeom prst="downArrow">
                <a:avLst>
                  <a:gd name="adj1" fmla="val 50000"/>
                  <a:gd name="adj2" fmla="val 35000"/>
                </a:avLst>
              </a:prstGeom>
              <a:sp3d extrusionH="381000" contourW="38100" prstMaterial="matte">
                <a:contourClr>
                  <a:schemeClr val="lt1"/>
                </a:contourClr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3" name="Стрелка вниз 4"/>
              <p:cNvSpPr/>
              <p:nvPr/>
            </p:nvSpPr>
            <p:spPr>
              <a:xfrm>
                <a:off x="4886648" y="1257721"/>
                <a:ext cx="3301885" cy="2001143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77800" tIns="177800" rIns="177800" bIns="177800" numCol="1" spcCol="1270" anchor="ctr" anchorCtr="0">
                <a:noAutofit/>
              </a:bodyPr>
              <a:lstStyle/>
              <a:p>
                <a:pPr lvl="0"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500" kern="1200" dirty="0" smtClean="0">
                    <a:solidFill>
                      <a:srgbClr val="FF0000"/>
                    </a:solidFill>
                  </a:rPr>
                  <a:t>Неформализованные методы (</a:t>
                </a:r>
                <a:r>
                  <a:rPr lang="ru-RU" sz="2500" kern="1200" dirty="0" err="1" smtClean="0">
                    <a:solidFill>
                      <a:srgbClr val="FF0000"/>
                    </a:solidFill>
                  </a:rPr>
                  <a:t>лонгитюдное</a:t>
                </a:r>
                <a:r>
                  <a:rPr lang="ru-RU" sz="2500" kern="1200" dirty="0" smtClean="0">
                    <a:solidFill>
                      <a:srgbClr val="FF0000"/>
                    </a:solidFill>
                  </a:rPr>
                  <a:t> наблюдение)</a:t>
                </a:r>
                <a:endParaRPr lang="ru-RU" sz="2500" kern="1200" dirty="0">
                  <a:solidFill>
                    <a:srgbClr val="FF000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57158" y="2143116"/>
            <a:ext cx="8358246" cy="4429156"/>
          </a:xfrm>
        </p:spPr>
        <p:txBody>
          <a:bodyPr>
            <a:no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</a:rPr>
              <a:t>различные варианты метода наблюдения за детьми (в лабораторных условиях, в школе, во внешкольной деятельности и т.п.);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</a:rPr>
              <a:t>специальные психодиагностические тренинги;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</a:rPr>
              <a:t>экспертное оценивание поведения детей учителями, родителями, воспитателями;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</a:rPr>
              <a:t>проведение «пробных» уроков по специальным программам, а также включение детей в специальные игровые и предметно-ориентированные занятия;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</a:rPr>
              <a:t>экспертное оценивание конкретных продуктов творческой деятельности детей (рисунков, стихов, технических моделей) профессионалами;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</a:rPr>
              <a:t>организация различных интеллектуальных и предметных олимпиад, конференций, спортивных соревнований, творческих конкурсов, фестивалей, смотров и т.п.;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</a:rPr>
              <a:t>проведение психодиагностического исследования с использованием различных психометрических методик в зависимости от задачи анализа конкретного случая одаренности.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4" name="Picture 5" descr="http://pmss-louhi.dev.mediaweb.ru/img/hdr_b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14311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857356" y="214290"/>
            <a:ext cx="53460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Методы выявления одарённых детей: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СПАСИБО ЗА ВНИМАНИЕ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4" name="Picture 5" descr="http://pmss-louhi.dev.mediaweb.ru/img/hdr_b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143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Picture 5" descr="http://pmss-louhi.dev.mediaweb.ru/img/hdr_b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14311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85786" y="1859340"/>
            <a:ext cx="77153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3714752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2214554"/>
            <a:ext cx="81439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 smtClean="0"/>
              <a:t>Уровни развития способностей :</a:t>
            </a:r>
          </a:p>
          <a:p>
            <a:endParaRPr lang="ru-RU" sz="3200" b="1" u="sng" dirty="0" smtClean="0"/>
          </a:p>
          <a:p>
            <a:pPr>
              <a:buFont typeface="Wingdings" pitchFamily="2" charset="2"/>
              <a:buChar char="ü"/>
            </a:pPr>
            <a:r>
              <a:rPr lang="ru-RU" sz="3200" dirty="0" smtClean="0"/>
              <a:t>Задатки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/>
              <a:t>Способности 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/>
              <a:t>Талант 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/>
              <a:t>Гениальность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pmss-louhi.dev.mediaweb.ru/img/hdr_b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14311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85786" y="3429000"/>
            <a:ext cx="735811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ru-RU" sz="2400" b="1" dirty="0" smtClean="0">
                <a:solidFill>
                  <a:prstClr val="black"/>
                </a:solidFill>
                <a:ea typeface="+mj-ea"/>
                <a:cs typeface="+mj-cs"/>
              </a:rPr>
              <a:t>Задатки</a:t>
            </a:r>
            <a:r>
              <a:rPr lang="ru-RU" sz="2400" dirty="0" smtClean="0">
                <a:solidFill>
                  <a:prstClr val="black"/>
                </a:solidFill>
                <a:ea typeface="+mj-ea"/>
                <a:cs typeface="+mj-cs"/>
              </a:rPr>
              <a:t> — анатомо-физиологические особенности нервной системы, служащие базой для формирования тех или иных  способностей.</a:t>
            </a:r>
            <a:br>
              <a:rPr lang="ru-RU" sz="2400" dirty="0" smtClean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ru-RU" sz="2400" b="1" dirty="0" smtClean="0">
                <a:solidFill>
                  <a:prstClr val="black"/>
                </a:solidFill>
                <a:ea typeface="+mj-ea"/>
                <a:cs typeface="+mj-cs"/>
              </a:rPr>
              <a:t>Задатки</a:t>
            </a:r>
            <a:r>
              <a:rPr lang="ru-RU" sz="2400" dirty="0" smtClean="0">
                <a:solidFill>
                  <a:prstClr val="black"/>
                </a:solidFill>
                <a:ea typeface="+mj-ea"/>
                <a:cs typeface="+mj-cs"/>
              </a:rPr>
              <a:t> — врожденные, устойчивые психофизиологические особенности человека, оказывающие существенное влияние на развитие его способностей.</a:t>
            </a:r>
            <a:endParaRPr lang="ru-RU" sz="2400" dirty="0">
              <a:solidFill>
                <a:prstClr val="black"/>
              </a:solidFill>
              <a:ea typeface="+mj-ea"/>
              <a:cs typeface="+mj-cs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ЗАДАТКИ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Picture 5" descr="http://pmss-louhi.dev.mediaweb.ru/img/hdr_b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143116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14282" y="2571744"/>
            <a:ext cx="8563563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СПОСОБНОСТИ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Способности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— это свойства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3" tooltip="Личность"/>
              </a:rPr>
              <a:t>личности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являющиеся условиями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успешного осуществления определённого рода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4" tooltip="Деятельность"/>
              </a:rPr>
              <a:t>деятельности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Способности не сводятся к имеющимся у индивида знаниям,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умениям, навыкам. Они обнаруживаются в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быстроте,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глубине и прочности овладения способами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приёмами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некоторой деятельности и являются внутренними психическими регуляторами,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обусловливающими возможность их приобретения.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Picture 5" descr="http://pmss-louhi.dev.mediaweb.ru/img/hdr_b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14311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4272677"/>
            <a:ext cx="4572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Виды способностей </a:t>
            </a:r>
          </a:p>
          <a:p>
            <a:r>
              <a:rPr lang="ru-RU" dirty="0" smtClean="0"/>
              <a:t>умственные и специальные</a:t>
            </a:r>
          </a:p>
          <a:p>
            <a:r>
              <a:rPr lang="ru-RU" dirty="0" smtClean="0"/>
              <a:t>учебные и творческие</a:t>
            </a:r>
          </a:p>
          <a:p>
            <a:r>
              <a:rPr lang="ru-RU" dirty="0" smtClean="0"/>
              <a:t>математические</a:t>
            </a:r>
          </a:p>
          <a:p>
            <a:r>
              <a:rPr lang="ru-RU" dirty="0" smtClean="0"/>
              <a:t>конструктивно-технические</a:t>
            </a:r>
          </a:p>
          <a:p>
            <a:r>
              <a:rPr lang="ru-RU" dirty="0" smtClean="0"/>
              <a:t>музыкальные</a:t>
            </a:r>
          </a:p>
          <a:p>
            <a:r>
              <a:rPr lang="ru-RU" dirty="0" smtClean="0"/>
              <a:t>литературные</a:t>
            </a:r>
          </a:p>
          <a:p>
            <a:r>
              <a:rPr lang="ru-RU" dirty="0" smtClean="0"/>
              <a:t>физические способности</a:t>
            </a:r>
            <a:endParaRPr lang="ru-RU" b="1" dirty="0" smtClean="0"/>
          </a:p>
          <a:p>
            <a:endParaRPr lang="ru-RU" b="1" dirty="0"/>
          </a:p>
        </p:txBody>
      </p:sp>
      <p:pic>
        <p:nvPicPr>
          <p:cNvPr id="6146" name="Picture 2" descr="http://bmtrans.com.ua/images/d/4/prezentatsija-na-temu-obschaja-hara_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85860"/>
            <a:ext cx="3810000" cy="2857500"/>
          </a:xfrm>
          <a:prstGeom prst="rect">
            <a:avLst/>
          </a:prstGeom>
          <a:noFill/>
        </p:spPr>
      </p:pic>
      <p:sp>
        <p:nvSpPr>
          <p:cNvPr id="6150" name="AutoShape 6" descr="http://ok-t.ru/studopedia/baza1/1394842888707.files/image06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2" name="AutoShape 8" descr="http://ok-t.ru/studopedia/baza1/1394842888707.files/image06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4" name="AutoShape 10" descr="http://rumagic.com/ru_zar/sci_psychology/higir/0/i_006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56" name="Picture 12" descr="http://rumagic.com/ru_zar/sci_psychology/higir/0/i_006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2357430"/>
            <a:ext cx="5038725" cy="2905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Picture 5" descr="http://pmss-louhi.dev.mediaweb.ru/img/hdr_b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14311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28596" y="3429000"/>
            <a:ext cx="7786742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/>
              <a:t>ТАЛАНТ</a:t>
            </a:r>
          </a:p>
          <a:p>
            <a:pPr algn="ctr"/>
            <a:r>
              <a:rPr lang="ru-RU" sz="2400" b="1" dirty="0" smtClean="0"/>
              <a:t>Талант</a:t>
            </a:r>
            <a:r>
              <a:rPr lang="ru-RU" sz="2400" dirty="0" smtClean="0"/>
              <a:t> — определённые или выдающиеся способности, которые открываются с приобретением </a:t>
            </a:r>
            <a:r>
              <a:rPr lang="ru-RU" sz="2400" u="sng" dirty="0" smtClean="0"/>
              <a:t>опыта ,</a:t>
            </a:r>
            <a:r>
              <a:rPr lang="ru-RU" sz="2400" dirty="0" smtClean="0"/>
              <a:t>формируя навык.</a:t>
            </a:r>
          </a:p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ГЕНИАЛЬНОСТЬ</a:t>
            </a:r>
            <a:br>
              <a:rPr lang="ru-RU" b="1" dirty="0" smtClean="0"/>
            </a:br>
            <a:endParaRPr lang="ru-RU" b="1" dirty="0" smtClean="0"/>
          </a:p>
        </p:txBody>
      </p:sp>
      <p:pic>
        <p:nvPicPr>
          <p:cNvPr id="4" name="Picture 5" descr="http://pmss-louhi.dev.mediaweb.ru/img/hdr_b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14311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42910" y="3071810"/>
            <a:ext cx="764386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Гениа́льность</a:t>
            </a:r>
            <a:r>
              <a:rPr lang="ru-RU" dirty="0" smtClean="0"/>
              <a:t> (от </a:t>
            </a:r>
            <a:r>
              <a:rPr lang="ru-RU" u="sng" dirty="0" smtClean="0">
                <a:hlinkClick r:id="rId3" tooltip="Латинский язык"/>
              </a:rPr>
              <a:t>лат.</a:t>
            </a:r>
            <a:r>
              <a:rPr lang="ru-RU" dirty="0" smtClean="0"/>
              <a:t> </a:t>
            </a:r>
            <a:r>
              <a:rPr lang="la-Latn" i="1" dirty="0" smtClean="0"/>
              <a:t>genius</a:t>
            </a:r>
            <a:r>
              <a:rPr lang="ru-RU" dirty="0" smtClean="0"/>
              <a:t> — «дух») — высший уровень интеллектуального или творческого функционирования </a:t>
            </a:r>
            <a:r>
              <a:rPr lang="ru-RU" u="sng" dirty="0" smtClean="0">
                <a:hlinkClick r:id="rId4" tooltip="Личность"/>
              </a:rPr>
              <a:t>личности</a:t>
            </a:r>
            <a:r>
              <a:rPr lang="ru-RU" dirty="0" smtClean="0"/>
              <a:t>, который реально проявляется в выдающихся </a:t>
            </a:r>
            <a:r>
              <a:rPr lang="ru-RU" u="sng" dirty="0" smtClean="0">
                <a:hlinkClick r:id="rId5" tooltip="Наука"/>
              </a:rPr>
              <a:t>научных</a:t>
            </a:r>
            <a:r>
              <a:rPr lang="ru-RU" dirty="0" smtClean="0"/>
              <a:t> </a:t>
            </a:r>
            <a:r>
              <a:rPr lang="ru-RU" u="sng" dirty="0" smtClean="0">
                <a:hlinkClick r:id="rId6" tooltip="Открытие"/>
              </a:rPr>
              <a:t>открытиях</a:t>
            </a:r>
            <a:r>
              <a:rPr lang="ru-RU" dirty="0" smtClean="0"/>
              <a:t> или </a:t>
            </a:r>
            <a:r>
              <a:rPr lang="ru-RU" u="sng" dirty="0" smtClean="0">
                <a:hlinkClick r:id="rId7" tooltip="Философия"/>
              </a:rPr>
              <a:t>философских</a:t>
            </a:r>
            <a:r>
              <a:rPr lang="ru-RU" dirty="0" smtClean="0"/>
              <a:t> концепциях, </a:t>
            </a:r>
            <a:r>
              <a:rPr lang="ru-RU" u="sng" dirty="0" smtClean="0">
                <a:hlinkClick r:id="rId8" tooltip="Техника"/>
              </a:rPr>
              <a:t>технических</a:t>
            </a:r>
            <a:r>
              <a:rPr lang="ru-RU" dirty="0" smtClean="0"/>
              <a:t> или </a:t>
            </a:r>
            <a:r>
              <a:rPr lang="ru-RU" u="sng" dirty="0" smtClean="0">
                <a:hlinkClick r:id="rId9" tooltip="Технология"/>
              </a:rPr>
              <a:t>технологических</a:t>
            </a:r>
            <a:r>
              <a:rPr lang="ru-RU" dirty="0" smtClean="0"/>
              <a:t> </a:t>
            </a:r>
            <a:r>
              <a:rPr lang="ru-RU" u="sng" dirty="0" smtClean="0">
                <a:hlinkClick r:id="rId10" tooltip="Изобретение (значения)"/>
              </a:rPr>
              <a:t>изобретениях</a:t>
            </a:r>
            <a:r>
              <a:rPr lang="ru-RU" dirty="0" smtClean="0"/>
              <a:t>, </a:t>
            </a:r>
            <a:r>
              <a:rPr lang="ru-RU" u="sng" dirty="0" smtClean="0">
                <a:hlinkClick r:id="rId11" tooltip="Общество"/>
              </a:rPr>
              <a:t>социальных</a:t>
            </a:r>
            <a:r>
              <a:rPr lang="ru-RU" dirty="0" smtClean="0"/>
              <a:t> преобразованиях, создании </a:t>
            </a:r>
            <a:r>
              <a:rPr lang="ru-RU" u="sng" dirty="0" smtClean="0">
                <a:hlinkClick r:id="rId12" tooltip="Произведение искусства"/>
              </a:rPr>
              <a:t>художественных произведений</a:t>
            </a:r>
            <a:r>
              <a:rPr lang="ru-RU" dirty="0" smtClean="0"/>
              <a:t>, имеющих отдалённые последствия во многих областях </a:t>
            </a:r>
            <a:r>
              <a:rPr lang="ru-RU" u="sng" dirty="0" smtClean="0">
                <a:hlinkClick r:id="rId13" tooltip="Культура"/>
              </a:rPr>
              <a:t>культуры</a:t>
            </a:r>
            <a:r>
              <a:rPr lang="ru-RU" dirty="0" smtClean="0"/>
              <a:t>. О гениальности говорят, когда достижения расцениваются как новый этап в определённой сфере деятельности, считаются опережающими своё время, формируя </a:t>
            </a:r>
            <a:r>
              <a:rPr lang="ru-RU" u="sng" dirty="0" smtClean="0">
                <a:hlinkClick r:id="rId14" tooltip="Зона ближайшего развития (страница отсутствует)"/>
              </a:rPr>
              <a:t>зону ближайшего развития</a:t>
            </a:r>
            <a:r>
              <a:rPr lang="ru-RU" dirty="0" smtClean="0"/>
              <a:t> культуры. Традиционно (начиная с </a:t>
            </a:r>
            <a:r>
              <a:rPr lang="ru-RU" u="sng" dirty="0" smtClean="0">
                <a:hlinkClick r:id="rId15" tooltip="Кант, Иммануил"/>
              </a:rPr>
              <a:t>И. Канта</a:t>
            </a:r>
            <a:r>
              <a:rPr lang="ru-RU" dirty="0" smtClean="0"/>
              <a:t>) термин «гениальность» связывают с представлениями о </a:t>
            </a:r>
            <a:r>
              <a:rPr lang="ru-RU" u="sng" dirty="0" smtClean="0">
                <a:hlinkClick r:id="rId16" tooltip="Талант"/>
              </a:rPr>
              <a:t>таланте</a:t>
            </a:r>
            <a:r>
              <a:rPr lang="ru-RU" dirty="0" smtClean="0"/>
              <a:t>, однако многие авторы (например, </a:t>
            </a:r>
            <a:r>
              <a:rPr lang="ru-RU" u="sng" dirty="0" smtClean="0">
                <a:hlinkClick r:id="rId17" tooltip="Ломброзо, Чезаре"/>
              </a:rPr>
              <a:t>Ч. </a:t>
            </a:r>
            <a:r>
              <a:rPr lang="ru-RU" u="sng" dirty="0" err="1" smtClean="0">
                <a:hlinkClick r:id="rId17" tooltip="Ломброзо, Чезаре"/>
              </a:rPr>
              <a:t>Ломброзо</a:t>
            </a:r>
            <a:r>
              <a:rPr lang="ru-RU" dirty="0" smtClean="0"/>
              <a:t>, </a:t>
            </a:r>
            <a:r>
              <a:rPr lang="ru-RU" i="1" dirty="0" smtClean="0"/>
              <a:t>В. Гирш</a:t>
            </a:r>
            <a:r>
              <a:rPr lang="ru-RU" dirty="0" smtClean="0"/>
              <a:t>, </a:t>
            </a:r>
            <a:r>
              <a:rPr lang="ru-RU" i="1" dirty="0" smtClean="0"/>
              <a:t>А. В. </a:t>
            </a:r>
            <a:r>
              <a:rPr lang="ru-RU" i="1" dirty="0" err="1" smtClean="0"/>
              <a:t>Либин</a:t>
            </a:r>
            <a:r>
              <a:rPr lang="ru-RU" dirty="0" smtClean="0"/>
              <a:t>) систематически различают эти понятия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Picture 5" descr="http://pmss-louhi.dev.mediaweb.ru/img/hdr_b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14311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142976" y="285728"/>
            <a:ext cx="70723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ОПРЕДЕЛЕНИЕ ПОНЯТИЙ «ОДАРЁННОСТЬ» И «ОДАРЁННЫЙ РЕБЁНОК»</a:t>
            </a: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2500306"/>
            <a:ext cx="8572528" cy="192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u="sng" dirty="0" smtClean="0"/>
              <a:t>Одаренность</a:t>
            </a:r>
            <a:r>
              <a:rPr lang="ru-RU" sz="2400" b="1" dirty="0" smtClean="0"/>
              <a:t> - значительное по сравнению с возрастными нормами опережение в умственном развитии либо исключительное развитие специальных способностей (музыкальных, художественных и др.). </a:t>
            </a:r>
          </a:p>
          <a:p>
            <a:pPr algn="ctr">
              <a:lnSpc>
                <a:spcPct val="90000"/>
              </a:lnSpc>
            </a:pPr>
            <a:endParaRPr lang="ru-RU" sz="3600" b="1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219826" y="4357694"/>
            <a:ext cx="8924174" cy="18466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u="sng" dirty="0" smtClean="0"/>
              <a:t>Одаренный ребенок </a:t>
            </a:r>
            <a:r>
              <a:rPr lang="ru-RU" sz="2400" dirty="0" smtClean="0"/>
              <a:t>- </a:t>
            </a:r>
            <a:r>
              <a:rPr lang="ru-RU" sz="2400" b="1" dirty="0" smtClean="0"/>
              <a:t>это ребенок, который выделяется яркими,</a:t>
            </a:r>
          </a:p>
          <a:p>
            <a:r>
              <a:rPr lang="ru-RU" sz="2400" b="1" dirty="0" smtClean="0"/>
              <a:t> очевидными, иногда выдающимися достижениями </a:t>
            </a:r>
          </a:p>
          <a:p>
            <a:r>
              <a:rPr lang="ru-RU" sz="2400" b="1" dirty="0" smtClean="0"/>
              <a:t>(или имеет внутренние предпосылки для таких достижений) </a:t>
            </a:r>
          </a:p>
          <a:p>
            <a:r>
              <a:rPr lang="ru-RU" sz="2400" b="1" dirty="0" smtClean="0"/>
              <a:t>в том или ином виде деятельности. 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Picture 5" descr="http://pmss-louhi.dev.mediaweb.ru/img/hdr_b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14311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14348" y="1857364"/>
            <a:ext cx="72152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Факторы, влияющие на развитие одарённости</a:t>
            </a:r>
            <a:endParaRPr lang="ru-RU" sz="3200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3428992" y="4857736"/>
            <a:ext cx="2143140" cy="2000264"/>
            <a:chOff x="3083005" y="2461550"/>
            <a:chExt cx="2063588" cy="2063588"/>
          </a:xfrm>
          <a:scene3d>
            <a:camera prst="orthographicFront"/>
            <a:lightRig rig="flat" dir="t"/>
          </a:scene3d>
        </p:grpSpPr>
        <p:sp>
          <p:nvSpPr>
            <p:cNvPr id="7" name="Овал 6"/>
            <p:cNvSpPr/>
            <p:nvPr/>
          </p:nvSpPr>
          <p:spPr>
            <a:xfrm>
              <a:off x="3083005" y="2461550"/>
              <a:ext cx="2063588" cy="2063588"/>
            </a:xfrm>
            <a:prstGeom prst="ellipse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" name="Овал 4"/>
            <p:cNvSpPr/>
            <p:nvPr/>
          </p:nvSpPr>
          <p:spPr>
            <a:xfrm>
              <a:off x="3385211" y="2763755"/>
              <a:ext cx="1459176" cy="145917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/>
                <a:t>одаренность</a:t>
              </a:r>
              <a:endParaRPr lang="ru-RU" sz="2000" kern="1200" dirty="0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642910" y="3714752"/>
            <a:ext cx="1674656" cy="1357322"/>
            <a:chOff x="896111" y="1082639"/>
            <a:chExt cx="1960408" cy="1595484"/>
          </a:xfrm>
          <a:scene3d>
            <a:camera prst="orthographicFront"/>
            <a:lightRig rig="flat" dir="t"/>
          </a:scene3d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896111" y="1082639"/>
              <a:ext cx="1960408" cy="1568327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961974" y="1201666"/>
              <a:ext cx="1868538" cy="147645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kern="1200" dirty="0" smtClean="0"/>
                <a:t>Наследственность (природные задатки)</a:t>
              </a:r>
              <a:endParaRPr lang="ru-RU" sz="1800" kern="1200" dirty="0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3714744" y="3071811"/>
            <a:ext cx="1746094" cy="1285884"/>
            <a:chOff x="3134595" y="824"/>
            <a:chExt cx="1960408" cy="1568327"/>
          </a:xfrm>
          <a:scene3d>
            <a:camera prst="orthographicFront"/>
            <a:lightRig rig="flat" dir="t"/>
          </a:scene3d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3134595" y="824"/>
              <a:ext cx="1960408" cy="1568327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3180530" y="46759"/>
              <a:ext cx="1868538" cy="147645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kern="1200" dirty="0" smtClean="0"/>
                <a:t>Социальная среда</a:t>
              </a:r>
              <a:endParaRPr lang="ru-RU" sz="1800" kern="1200" dirty="0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6143636" y="3500438"/>
            <a:ext cx="1817532" cy="1428760"/>
            <a:chOff x="5353151" y="1155731"/>
            <a:chExt cx="1960408" cy="1568327"/>
          </a:xfrm>
          <a:scene3d>
            <a:camera prst="orthographicFront"/>
            <a:lightRig rig="flat" dir="t"/>
          </a:scene3d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5353151" y="1155731"/>
              <a:ext cx="1960408" cy="1568327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7" name="Скругленный прямоугольник 4"/>
            <p:cNvSpPr/>
            <p:nvPr/>
          </p:nvSpPr>
          <p:spPr>
            <a:xfrm>
              <a:off x="5399086" y="1201666"/>
              <a:ext cx="1868538" cy="147645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kern="1200" dirty="0" smtClean="0"/>
                <a:t>Психологические механизмы саморазвития личности</a:t>
              </a:r>
              <a:endParaRPr lang="ru-RU" sz="1800" kern="1200" dirty="0"/>
            </a:p>
          </p:txBody>
        </p:sp>
      </p:grpSp>
      <p:sp>
        <p:nvSpPr>
          <p:cNvPr id="18" name="Стрелка влево 17"/>
          <p:cNvSpPr/>
          <p:nvPr/>
        </p:nvSpPr>
        <p:spPr>
          <a:xfrm rot="16200000">
            <a:off x="3645257" y="4570057"/>
            <a:ext cx="1584352" cy="588122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2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20" name="Стрелка влево 19"/>
          <p:cNvSpPr/>
          <p:nvPr/>
        </p:nvSpPr>
        <p:spPr>
          <a:xfrm rot="19500000">
            <a:off x="5383221" y="5044640"/>
            <a:ext cx="1584352" cy="588122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2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21" name="Стрелка влево 20"/>
          <p:cNvSpPr/>
          <p:nvPr/>
        </p:nvSpPr>
        <p:spPr>
          <a:xfrm rot="12900000">
            <a:off x="2239949" y="4901763"/>
            <a:ext cx="1584352" cy="588122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2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787</Words>
  <PresentationFormat>Экран (4:3)</PresentationFormat>
  <Paragraphs>108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Одаренные дети. Психологические особенности одаренных детей. Проблемы одаренных  детей. Взаимодействия педагога с одаренными детьми. </vt:lpstr>
      <vt:lpstr> </vt:lpstr>
      <vt:lpstr>ЗАДАТКИ</vt:lpstr>
      <vt:lpstr> </vt:lpstr>
      <vt:lpstr> </vt:lpstr>
      <vt:lpstr> </vt:lpstr>
      <vt:lpstr>ГЕНИАЛЬНОСТЬ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Одаренные дети. Психологические особенности одаренных детей</dc:title>
  <cp:lastModifiedBy>user</cp:lastModifiedBy>
  <cp:revision>72</cp:revision>
  <dcterms:modified xsi:type="dcterms:W3CDTF">2016-09-26T10:20:36Z</dcterms:modified>
</cp:coreProperties>
</file>